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7" r:id="rId9"/>
    <p:sldId id="270" r:id="rId10"/>
    <p:sldId id="268" r:id="rId11"/>
    <p:sldId id="264" r:id="rId12"/>
    <p:sldId id="265" r:id="rId13"/>
    <p:sldId id="266" r:id="rId14"/>
    <p:sldId id="271"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782"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2E720-8DFD-85AA-F68F-B7AEC1B6C1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A75CB4-1B86-3C01-86CC-C2618C74E0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199157-AF41-B24F-EED5-C2D21B3A2C61}"/>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D95CFEC8-0C89-5828-3777-1DA1040F7E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D198A9-6787-38FD-9418-1C16FF29239D}"/>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61847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238CA-0CA1-E6B0-FE23-FB0D1F5D15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AFEFD7-3204-AABD-C189-6008F308FF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620862-BEE8-A924-DB1B-AFD5DDABA90B}"/>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31EEB445-76A3-FBB6-3664-DB798FE01A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D80347-EC39-7E12-13F6-8E1273662C07}"/>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3381283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6FC91D-3ED8-DE08-3BBE-BFA55DA5D9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F4DE34-C3BD-A95F-5EAC-EF106FAE01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665F11-0954-D8E4-D4DA-B6A3AAAD5A92}"/>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20BFEE5E-581A-ECEF-CC85-E86B482FE4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7F90C9-624B-30D2-BC77-F3B0CAB3449C}"/>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973161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39AA9-FAF6-9400-DB95-7A26E69FA4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A7A7E8-F04D-0FC8-3D87-41E1DC3B37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E14EB1-74AB-3EF7-A413-983FCDC25285}"/>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8C8B2550-F3B8-7643-6BBE-C483F6F773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4A0698-37BF-8323-0D93-BB676771AC88}"/>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1950148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6F128-9945-9BBB-BD53-45BA2483FC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1A4B21F-5843-C5A9-55AD-6DA0F3F53D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DEBFD5-DA1D-BF9E-AA33-57E55F6E498F}"/>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5B0024C6-BF41-C238-C515-9858A93F88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4385B9-2DB1-15E2-0E3D-37F3A180F5C2}"/>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4042736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28176-6E7B-4714-E538-D5A3B36836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03B39-F470-F0A5-EA4B-369378852A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A2DBAD-CC8A-C6A8-4322-3ABFE802BE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1E7245-16E6-E7BA-EE0F-098303111A98}"/>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6" name="Footer Placeholder 5">
            <a:extLst>
              <a:ext uri="{FF2B5EF4-FFF2-40B4-BE49-F238E27FC236}">
                <a16:creationId xmlns:a16="http://schemas.microsoft.com/office/drawing/2014/main" id="{DE96667A-F82C-B423-1F62-A4F6A33C2C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D7B887-39B1-2CB5-FF1E-3DE86B2C7DED}"/>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2710695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B20F9-6BAE-2796-27D5-627B1DBA7E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4172FA-B069-6529-0D2F-17FB641C16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A5C9AC-964B-03AD-9DF8-0BB9B3AA72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0EAD13-45CE-24FA-A296-A44D987114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D5C82F-E8C7-68C7-7B4E-5CC240D714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BEC164A-144D-0D5A-5B75-FB54AD616120}"/>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8" name="Footer Placeholder 7">
            <a:extLst>
              <a:ext uri="{FF2B5EF4-FFF2-40B4-BE49-F238E27FC236}">
                <a16:creationId xmlns:a16="http://schemas.microsoft.com/office/drawing/2014/main" id="{5B08EDA6-466F-7F08-219B-DDCAF1A318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2711E2-13E4-71CD-45D6-CE865A10BBEB}"/>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4126300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6F9AB-AC0F-74D0-30C5-558713A2A8C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CB5C55-22C4-80A3-5468-36101EA489C9}"/>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4" name="Footer Placeholder 3">
            <a:extLst>
              <a:ext uri="{FF2B5EF4-FFF2-40B4-BE49-F238E27FC236}">
                <a16:creationId xmlns:a16="http://schemas.microsoft.com/office/drawing/2014/main" id="{CF476AA8-DF28-64B6-03F9-EAE9F900FE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C70EF7-22EA-6E9C-BC9F-E1E2472EDFAC}"/>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2763150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6929CB-5567-AE5E-1E93-704CA6F323E4}"/>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3" name="Footer Placeholder 2">
            <a:extLst>
              <a:ext uri="{FF2B5EF4-FFF2-40B4-BE49-F238E27FC236}">
                <a16:creationId xmlns:a16="http://schemas.microsoft.com/office/drawing/2014/main" id="{0B388A75-E76C-F9D3-BBBE-2E70AAAA8D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4E7E317-A0D9-EA84-8563-775181D1BDBA}"/>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3881888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5A49-0D2A-AA31-D7DA-854C1024B9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89D414-17E9-C134-19EA-545A6EA513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3F4FA5-E2C5-F66C-752B-A18726CCA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D33BC7-1209-E01A-46D4-007CFF52540D}"/>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6" name="Footer Placeholder 5">
            <a:extLst>
              <a:ext uri="{FF2B5EF4-FFF2-40B4-BE49-F238E27FC236}">
                <a16:creationId xmlns:a16="http://schemas.microsoft.com/office/drawing/2014/main" id="{8C413CE1-2427-67F9-58A2-7CA00892B9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2CE42F-57A8-9F95-47DE-156ED1F252B2}"/>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1039126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510B-62B1-0B06-3E36-60CB12E67D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FDC876-DB3A-64CC-3277-C8E1F95A5E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10DA35-AC86-450F-7A44-722A35DAB0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BE15B3-F85F-1BF7-6C92-A8C9709C043A}"/>
              </a:ext>
            </a:extLst>
          </p:cNvPr>
          <p:cNvSpPr>
            <a:spLocks noGrp="1"/>
          </p:cNvSpPr>
          <p:nvPr>
            <p:ph type="dt" sz="half" idx="10"/>
          </p:nvPr>
        </p:nvSpPr>
        <p:spPr/>
        <p:txBody>
          <a:bodyPr/>
          <a:lstStyle/>
          <a:p>
            <a:fld id="{4FD6DCCD-D62E-415B-BC84-06C0C81FA6AE}" type="datetimeFigureOut">
              <a:rPr lang="en-US" smtClean="0"/>
              <a:t>5/10/2023</a:t>
            </a:fld>
            <a:endParaRPr lang="en-US"/>
          </a:p>
        </p:txBody>
      </p:sp>
      <p:sp>
        <p:nvSpPr>
          <p:cNvPr id="6" name="Footer Placeholder 5">
            <a:extLst>
              <a:ext uri="{FF2B5EF4-FFF2-40B4-BE49-F238E27FC236}">
                <a16:creationId xmlns:a16="http://schemas.microsoft.com/office/drawing/2014/main" id="{BE081947-CC92-B901-7EBA-A62BDFAA02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52684-DFB0-DB6B-9B94-3634E1855CB6}"/>
              </a:ext>
            </a:extLst>
          </p:cNvPr>
          <p:cNvSpPr>
            <a:spLocks noGrp="1"/>
          </p:cNvSpPr>
          <p:nvPr>
            <p:ph type="sldNum" sz="quarter" idx="12"/>
          </p:nvPr>
        </p:nvSpPr>
        <p:spPr/>
        <p:txBody>
          <a:bodyPr/>
          <a:lstStyle/>
          <a:p>
            <a:fld id="{2DCEDDCC-CA85-455B-AC74-5B3F21320825}" type="slidenum">
              <a:rPr lang="en-US" smtClean="0"/>
              <a:t>‹#›</a:t>
            </a:fld>
            <a:endParaRPr lang="en-US"/>
          </a:p>
        </p:txBody>
      </p:sp>
    </p:spTree>
    <p:extLst>
      <p:ext uri="{BB962C8B-B14F-4D97-AF65-F5344CB8AC3E}">
        <p14:creationId xmlns:p14="http://schemas.microsoft.com/office/powerpoint/2010/main" val="1562992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B07CC-C881-3391-D783-F7C063AB56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84FB1D-4B0D-02E9-CF41-A112AC131C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14FE32-F3D7-0FBC-31B2-143DA65FB1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D6DCCD-D62E-415B-BC84-06C0C81FA6AE}" type="datetimeFigureOut">
              <a:rPr lang="en-US" smtClean="0"/>
              <a:t>5/10/2023</a:t>
            </a:fld>
            <a:endParaRPr lang="en-US"/>
          </a:p>
        </p:txBody>
      </p:sp>
      <p:sp>
        <p:nvSpPr>
          <p:cNvPr id="5" name="Footer Placeholder 4">
            <a:extLst>
              <a:ext uri="{FF2B5EF4-FFF2-40B4-BE49-F238E27FC236}">
                <a16:creationId xmlns:a16="http://schemas.microsoft.com/office/drawing/2014/main" id="{10A84DC5-E628-7D42-8FCB-439FBE936E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0EBAB3-BD08-FA8C-5B72-EC6E5382ED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CEDDCC-CA85-455B-AC74-5B3F21320825}" type="slidenum">
              <a:rPr lang="en-US" smtClean="0"/>
              <a:t>‹#›</a:t>
            </a:fld>
            <a:endParaRPr lang="en-US"/>
          </a:p>
        </p:txBody>
      </p:sp>
    </p:spTree>
    <p:extLst>
      <p:ext uri="{BB962C8B-B14F-4D97-AF65-F5344CB8AC3E}">
        <p14:creationId xmlns:p14="http://schemas.microsoft.com/office/powerpoint/2010/main" val="41917449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C8678-5168-6379-F93F-498AF20B035C}"/>
              </a:ext>
            </a:extLst>
          </p:cNvPr>
          <p:cNvSpPr>
            <a:spLocks noGrp="1"/>
          </p:cNvSpPr>
          <p:nvPr>
            <p:ph type="title"/>
          </p:nvPr>
        </p:nvSpPr>
        <p:spPr>
          <a:xfrm>
            <a:off x="0" y="555625"/>
            <a:ext cx="12192000" cy="1325563"/>
          </a:xfrm>
          <a:solidFill>
            <a:schemeClr val="bg1"/>
          </a:solidFill>
        </p:spPr>
        <p:txBody>
          <a:bodyPr>
            <a:normAutofit fontScale="90000"/>
          </a:bodyPr>
          <a:lstStyle/>
          <a:p>
            <a:pPr algn="ctr"/>
            <a:r>
              <a:rPr lang="en-US" sz="5400" b="1" dirty="0">
                <a:latin typeface="Copperplate Gothic Bold" panose="020E0705020206020404" pitchFamily="34" charset="0"/>
                <a:cs typeface="Aldhabi" panose="020B0604020202020204" pitchFamily="2" charset="-78"/>
              </a:rPr>
              <a:t>CRIME AND TRANSPORTATION NETWORK ANALYSIS</a:t>
            </a:r>
          </a:p>
        </p:txBody>
      </p:sp>
      <p:sp>
        <p:nvSpPr>
          <p:cNvPr id="5" name="AutoShape 4">
            <a:extLst>
              <a:ext uri="{FF2B5EF4-FFF2-40B4-BE49-F238E27FC236}">
                <a16:creationId xmlns:a16="http://schemas.microsoft.com/office/drawing/2014/main" id="{5ABCFC27-2DE1-21CE-F5D2-4AD0BCD480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a:extLst>
              <a:ext uri="{FF2B5EF4-FFF2-40B4-BE49-F238E27FC236}">
                <a16:creationId xmlns:a16="http://schemas.microsoft.com/office/drawing/2014/main" id="{D1162B62-BEA6-EB10-DA11-FA96911D3E8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4458562"/>
            <a:ext cx="12192000" cy="239943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EFFD04-5F50-4C90-CDE9-811EDEFAA5CC}"/>
              </a:ext>
            </a:extLst>
          </p:cNvPr>
          <p:cNvSpPr txBox="1"/>
          <p:nvPr/>
        </p:nvSpPr>
        <p:spPr>
          <a:xfrm>
            <a:off x="3381375" y="2399437"/>
            <a:ext cx="6096000" cy="1569660"/>
          </a:xfrm>
          <a:prstGeom prst="rect">
            <a:avLst/>
          </a:prstGeom>
          <a:noFill/>
        </p:spPr>
        <p:txBody>
          <a:bodyPr wrap="square">
            <a:spAutoFit/>
          </a:bodyPr>
          <a:lstStyle/>
          <a:p>
            <a:pPr algn="ctr"/>
            <a:r>
              <a:rPr lang="en-US" sz="1600" dirty="0">
                <a:latin typeface="Copperplate Gothic Bold" panose="020E0705020206020404" pitchFamily="34" charset="0"/>
                <a:cs typeface="Times New Roman" panose="02020603050405020304" pitchFamily="18" charset="0"/>
              </a:rPr>
              <a:t>PRESENTED BY – GROUP 44</a:t>
            </a:r>
          </a:p>
          <a:p>
            <a:pPr algn="ctr"/>
            <a:endParaRPr lang="en-US" sz="1600" dirty="0">
              <a:latin typeface="Copperplate Gothic Bold" panose="020E0705020206020404" pitchFamily="34" charset="0"/>
              <a:cs typeface="Times New Roman" panose="02020603050405020304" pitchFamily="18" charset="0"/>
            </a:endParaRPr>
          </a:p>
          <a:p>
            <a:pPr algn="ctr"/>
            <a:r>
              <a:rPr lang="en-US" sz="1600" dirty="0">
                <a:latin typeface="Copperplate Gothic Bold" panose="020E0705020206020404" pitchFamily="34" charset="0"/>
                <a:cs typeface="Times New Roman" panose="02020603050405020304" pitchFamily="18" charset="0"/>
              </a:rPr>
              <a:t>SAMAIKHYA CHOPPADANDI	 2145011</a:t>
            </a:r>
          </a:p>
          <a:p>
            <a:pPr algn="ctr"/>
            <a:r>
              <a:rPr lang="en-US" sz="1600" dirty="0">
                <a:latin typeface="Copperplate Gothic Bold" panose="020E0705020206020404" pitchFamily="34" charset="0"/>
                <a:cs typeface="Times New Roman" panose="02020603050405020304" pitchFamily="18" charset="0"/>
              </a:rPr>
              <a:t>DIVYA SAI DOPPALAPUDI	2153373</a:t>
            </a:r>
          </a:p>
          <a:p>
            <a:pPr algn="ctr"/>
            <a:r>
              <a:rPr lang="en-US" sz="1600" dirty="0">
                <a:latin typeface="Copperplate Gothic Bold" panose="020E0705020206020404" pitchFamily="34" charset="0"/>
                <a:cs typeface="Times New Roman" panose="02020603050405020304" pitchFamily="18" charset="0"/>
              </a:rPr>
              <a:t>TIRUMALESH NADELLA 	2153438</a:t>
            </a:r>
          </a:p>
          <a:p>
            <a:pPr algn="ctr"/>
            <a:r>
              <a:rPr lang="en-US" sz="1600" dirty="0">
                <a:latin typeface="Copperplate Gothic Bold" panose="020E0705020206020404" pitchFamily="34" charset="0"/>
                <a:cs typeface="Times New Roman" panose="02020603050405020304" pitchFamily="18" charset="0"/>
              </a:rPr>
              <a:t>NABIL MARTINEZ		1814918 </a:t>
            </a:r>
          </a:p>
        </p:txBody>
      </p:sp>
    </p:spTree>
    <p:extLst>
      <p:ext uri="{BB962C8B-B14F-4D97-AF65-F5344CB8AC3E}">
        <p14:creationId xmlns:p14="http://schemas.microsoft.com/office/powerpoint/2010/main" val="563404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D62E3-A74C-EB58-F762-7B6B1FDC7496}"/>
              </a:ext>
            </a:extLst>
          </p:cNvPr>
          <p:cNvSpPr>
            <a:spLocks noGrp="1"/>
          </p:cNvSpPr>
          <p:nvPr>
            <p:ph type="title"/>
          </p:nvPr>
        </p:nvSpPr>
        <p:spPr>
          <a:xfrm>
            <a:off x="838200" y="193676"/>
            <a:ext cx="10515600" cy="787400"/>
          </a:xfrm>
        </p:spPr>
        <p:txBody>
          <a:bodyPr>
            <a:normAutofit/>
          </a:bodyPr>
          <a:lstStyle/>
          <a:p>
            <a:pPr algn="ctr"/>
            <a:r>
              <a:rPr lang="en-US" sz="4000" b="1" dirty="0">
                <a:latin typeface="Copperplate Gothic Bold" panose="020E0705020206020404" pitchFamily="34" charset="0"/>
              </a:rPr>
              <a:t>TRANSPORTATION NODE ANALYSIS</a:t>
            </a:r>
          </a:p>
        </p:txBody>
      </p:sp>
      <p:sp>
        <p:nvSpPr>
          <p:cNvPr id="3" name="Content Placeholder 2">
            <a:extLst>
              <a:ext uri="{FF2B5EF4-FFF2-40B4-BE49-F238E27FC236}">
                <a16:creationId xmlns:a16="http://schemas.microsoft.com/office/drawing/2014/main" id="{072BF5AF-452D-9B28-F339-45F1E6A92EE0}"/>
              </a:ext>
            </a:extLst>
          </p:cNvPr>
          <p:cNvSpPr>
            <a:spLocks noGrp="1"/>
          </p:cNvSpPr>
          <p:nvPr>
            <p:ph idx="1"/>
          </p:nvPr>
        </p:nvSpPr>
        <p:spPr>
          <a:xfrm>
            <a:off x="444622" y="1249979"/>
            <a:ext cx="6791325" cy="2407621"/>
          </a:xfrm>
        </p:spPr>
        <p:txBody>
          <a:bodyPr>
            <a:normAutofit/>
          </a:bodyPr>
          <a:lstStyle/>
          <a:p>
            <a:pPr algn="just"/>
            <a:r>
              <a:rPr lang="en-US" sz="2000" dirty="0">
                <a:latin typeface="Times New Roman" panose="02020603050405020304" pitchFamily="18" charset="0"/>
                <a:cs typeface="Times New Roman" panose="02020603050405020304" pitchFamily="18" charset="0"/>
              </a:rPr>
              <a:t>The dataset on real-time parking lots have been extracted from </a:t>
            </a:r>
            <a:r>
              <a:rPr lang="en-US" sz="2000" dirty="0" err="1">
                <a:latin typeface="Times New Roman" panose="02020603050405020304" pitchFamily="18" charset="0"/>
                <a:cs typeface="Times New Roman" panose="02020603050405020304" pitchFamily="18" charset="0"/>
              </a:rPr>
              <a:t>osmx</a:t>
            </a:r>
            <a:r>
              <a:rPr lang="en-US" sz="2000" dirty="0">
                <a:latin typeface="Times New Roman" panose="02020603050405020304" pitchFamily="18" charset="0"/>
                <a:cs typeface="Times New Roman" panose="02020603050405020304" pitchFamily="18" charset="0"/>
              </a:rPr>
              <a:t>.</a:t>
            </a:r>
          </a:p>
          <a:p>
            <a:pPr algn="just"/>
            <a:r>
              <a:rPr lang="en-US" sz="2000" dirty="0">
                <a:latin typeface="Times New Roman" panose="02020603050405020304" pitchFamily="18" charset="0"/>
                <a:cs typeface="Times New Roman" panose="02020603050405020304" pitchFamily="18" charset="0"/>
              </a:rPr>
              <a:t>The extracted nodes are then segregated into beats based on the polygon coordinates of the beats.</a:t>
            </a:r>
          </a:p>
          <a:p>
            <a:pPr algn="just"/>
            <a:r>
              <a:rPr lang="en-US" sz="2000" dirty="0">
                <a:latin typeface="Times New Roman" panose="02020603050405020304" pitchFamily="18" charset="0"/>
                <a:cs typeface="Times New Roman" panose="02020603050405020304" pitchFamily="18" charset="0"/>
              </a:rPr>
              <a:t>The crime data set is filtered for parking lot, garage premises.</a:t>
            </a:r>
          </a:p>
          <a:p>
            <a:pPr algn="just"/>
            <a:r>
              <a:rPr lang="en-US" sz="2000" dirty="0">
                <a:latin typeface="Times New Roman" panose="02020603050405020304" pitchFamily="18" charset="0"/>
                <a:cs typeface="Times New Roman" panose="02020603050405020304" pitchFamily="18" charset="0"/>
              </a:rPr>
              <a:t>Both the crime data and the extracted nodes are grouped by the beats.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F737080-CF12-8D7D-8834-F5EAAA75619B}"/>
              </a:ext>
            </a:extLst>
          </p:cNvPr>
          <p:cNvPicPr>
            <a:picLocks noChangeAspect="1"/>
          </p:cNvPicPr>
          <p:nvPr/>
        </p:nvPicPr>
        <p:blipFill>
          <a:blip r:embed="rId2"/>
          <a:stretch>
            <a:fillRect/>
          </a:stretch>
        </p:blipFill>
        <p:spPr>
          <a:xfrm>
            <a:off x="7307384" y="981076"/>
            <a:ext cx="4511431" cy="5723116"/>
          </a:xfrm>
          <a:prstGeom prst="rect">
            <a:avLst/>
          </a:prstGeom>
        </p:spPr>
      </p:pic>
      <p:pic>
        <p:nvPicPr>
          <p:cNvPr id="7" name="Picture 6">
            <a:extLst>
              <a:ext uri="{FF2B5EF4-FFF2-40B4-BE49-F238E27FC236}">
                <a16:creationId xmlns:a16="http://schemas.microsoft.com/office/drawing/2014/main" id="{B53E27A6-A0F6-7181-CC47-687EC51E9CE7}"/>
              </a:ext>
            </a:extLst>
          </p:cNvPr>
          <p:cNvPicPr>
            <a:picLocks noChangeAspect="1"/>
          </p:cNvPicPr>
          <p:nvPr/>
        </p:nvPicPr>
        <p:blipFill>
          <a:blip r:embed="rId3"/>
          <a:stretch>
            <a:fillRect/>
          </a:stretch>
        </p:blipFill>
        <p:spPr>
          <a:xfrm>
            <a:off x="5629274" y="3952431"/>
            <a:ext cx="1785297" cy="1793963"/>
          </a:xfrm>
          <a:prstGeom prst="rect">
            <a:avLst/>
          </a:prstGeom>
        </p:spPr>
      </p:pic>
      <p:pic>
        <p:nvPicPr>
          <p:cNvPr id="11" name="Picture 10">
            <a:extLst>
              <a:ext uri="{FF2B5EF4-FFF2-40B4-BE49-F238E27FC236}">
                <a16:creationId xmlns:a16="http://schemas.microsoft.com/office/drawing/2014/main" id="{3EB2E5C0-71B1-7A7C-249A-3D746D1C80DD}"/>
              </a:ext>
            </a:extLst>
          </p:cNvPr>
          <p:cNvPicPr>
            <a:picLocks noChangeAspect="1"/>
          </p:cNvPicPr>
          <p:nvPr/>
        </p:nvPicPr>
        <p:blipFill>
          <a:blip r:embed="rId4"/>
          <a:stretch>
            <a:fillRect/>
          </a:stretch>
        </p:blipFill>
        <p:spPr>
          <a:xfrm>
            <a:off x="373185" y="3952431"/>
            <a:ext cx="5113215" cy="1684166"/>
          </a:xfrm>
          <a:prstGeom prst="rect">
            <a:avLst/>
          </a:prstGeom>
        </p:spPr>
      </p:pic>
    </p:spTree>
    <p:extLst>
      <p:ext uri="{BB962C8B-B14F-4D97-AF65-F5344CB8AC3E}">
        <p14:creationId xmlns:p14="http://schemas.microsoft.com/office/powerpoint/2010/main" val="824020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1AABD-E889-D8F7-8AD1-4DE8B84B1FF2}"/>
              </a:ext>
            </a:extLst>
          </p:cNvPr>
          <p:cNvSpPr>
            <a:spLocks noGrp="1"/>
          </p:cNvSpPr>
          <p:nvPr>
            <p:ph type="title"/>
          </p:nvPr>
        </p:nvSpPr>
        <p:spPr>
          <a:xfrm>
            <a:off x="1066800" y="125412"/>
            <a:ext cx="10515600" cy="730250"/>
          </a:xfrm>
        </p:spPr>
        <p:txBody>
          <a:bodyPr/>
          <a:lstStyle/>
          <a:p>
            <a:pPr algn="ctr"/>
            <a:r>
              <a:rPr lang="en-US" b="1" dirty="0">
                <a:latin typeface="Copperplate Gothic Bold" panose="020E0705020206020404" pitchFamily="34" charset="0"/>
              </a:rPr>
              <a:t>GEO SPATIAL ANALYSIS</a:t>
            </a:r>
          </a:p>
        </p:txBody>
      </p:sp>
      <p:sp>
        <p:nvSpPr>
          <p:cNvPr id="3" name="Content Placeholder 2">
            <a:extLst>
              <a:ext uri="{FF2B5EF4-FFF2-40B4-BE49-F238E27FC236}">
                <a16:creationId xmlns:a16="http://schemas.microsoft.com/office/drawing/2014/main" id="{4FB0C761-E065-6263-5617-BCA8F1144A18}"/>
              </a:ext>
            </a:extLst>
          </p:cNvPr>
          <p:cNvSpPr>
            <a:spLocks noGrp="1"/>
          </p:cNvSpPr>
          <p:nvPr>
            <p:ph idx="1"/>
          </p:nvPr>
        </p:nvSpPr>
        <p:spPr>
          <a:xfrm>
            <a:off x="209550" y="1009650"/>
            <a:ext cx="4629150" cy="5091113"/>
          </a:xfrm>
        </p:spPr>
        <p:txBody>
          <a:bodyPr>
            <a:normAutofit lnSpcReduction="10000"/>
          </a:bodyPr>
          <a:lstStyle/>
          <a:p>
            <a:pPr algn="just"/>
            <a:r>
              <a:rPr lang="en-US" sz="2000" b="0" i="0" dirty="0">
                <a:effectLst/>
                <a:latin typeface="Times New Roman" panose="02020603050405020304" pitchFamily="18" charset="0"/>
                <a:cs typeface="Times New Roman" panose="02020603050405020304" pitchFamily="18" charset="0"/>
              </a:rPr>
              <a:t>Geospatial analysis is the process of using data that has a geographic or spatial component to understand patterns, relationships, and trends. </a:t>
            </a:r>
          </a:p>
          <a:p>
            <a:pPr algn="just"/>
            <a:r>
              <a:rPr lang="en-US" sz="2000" b="0" i="0" dirty="0">
                <a:effectLst/>
                <a:latin typeface="Times New Roman" panose="02020603050405020304" pitchFamily="18" charset="0"/>
                <a:cs typeface="Times New Roman" panose="02020603050405020304" pitchFamily="18" charset="0"/>
              </a:rPr>
              <a:t>This type of analysis involves analyzing data that has a location component, such as latitude and longitude coordinates, to gain insights and inform decision-making.</a:t>
            </a:r>
          </a:p>
          <a:p>
            <a:pPr algn="just"/>
            <a:r>
              <a:rPr lang="en-US" sz="2000" dirty="0">
                <a:latin typeface="Times New Roman" panose="02020603050405020304" pitchFamily="18" charset="0"/>
                <a:cs typeface="Times New Roman" panose="02020603050405020304" pitchFamily="18" charset="0"/>
              </a:rPr>
              <a:t>With the help of Open Street Map view we are analyzing the location components, applying spatial statistics on the crime data based on zip code, police beats and premise.</a:t>
            </a:r>
          </a:p>
          <a:p>
            <a:pPr algn="just"/>
            <a:r>
              <a:rPr lang="en-US" sz="2000" dirty="0">
                <a:latin typeface="Times New Roman" panose="02020603050405020304" pitchFamily="18" charset="0"/>
                <a:cs typeface="Times New Roman" panose="02020603050405020304" pitchFamily="18" charset="0"/>
              </a:rPr>
              <a:t>Analyzed the crime data based on Houston Police beats, represented as shown in the figure.</a:t>
            </a:r>
          </a:p>
          <a:p>
            <a:endParaRPr lang="en-US" dirty="0"/>
          </a:p>
        </p:txBody>
      </p:sp>
      <p:pic>
        <p:nvPicPr>
          <p:cNvPr id="4100" name="Picture 4">
            <a:extLst>
              <a:ext uri="{FF2B5EF4-FFF2-40B4-BE49-F238E27FC236}">
                <a16:creationId xmlns:a16="http://schemas.microsoft.com/office/drawing/2014/main" id="{003286A9-9826-65F2-A935-70D353F285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6838" y="1009650"/>
            <a:ext cx="6614216" cy="5091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7686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7DAB3-D912-D572-DB67-5D201699C205}"/>
              </a:ext>
            </a:extLst>
          </p:cNvPr>
          <p:cNvSpPr>
            <a:spLocks noGrp="1"/>
          </p:cNvSpPr>
          <p:nvPr>
            <p:ph type="title"/>
          </p:nvPr>
        </p:nvSpPr>
        <p:spPr>
          <a:xfrm>
            <a:off x="1000125" y="298810"/>
            <a:ext cx="10515600" cy="720725"/>
          </a:xfrm>
        </p:spPr>
        <p:txBody>
          <a:bodyPr/>
          <a:lstStyle/>
          <a:p>
            <a:pPr algn="ctr"/>
            <a:r>
              <a:rPr lang="en-US" b="1" dirty="0">
                <a:latin typeface="Copperplate Gothic Bold" panose="020E0705020206020404" pitchFamily="34" charset="0"/>
              </a:rPr>
              <a:t>GEO SPATIAL ANALYSIS </a:t>
            </a:r>
            <a:endParaRPr lang="en-US" dirty="0"/>
          </a:p>
        </p:txBody>
      </p:sp>
      <p:pic>
        <p:nvPicPr>
          <p:cNvPr id="5" name="Picture 4">
            <a:extLst>
              <a:ext uri="{FF2B5EF4-FFF2-40B4-BE49-F238E27FC236}">
                <a16:creationId xmlns:a16="http://schemas.microsoft.com/office/drawing/2014/main" id="{F4BE2993-3D2D-6100-B548-4C53488884B6}"/>
              </a:ext>
            </a:extLst>
          </p:cNvPr>
          <p:cNvPicPr>
            <a:picLocks noChangeAspect="1"/>
          </p:cNvPicPr>
          <p:nvPr/>
        </p:nvPicPr>
        <p:blipFill>
          <a:blip r:embed="rId2"/>
          <a:stretch>
            <a:fillRect/>
          </a:stretch>
        </p:blipFill>
        <p:spPr>
          <a:xfrm>
            <a:off x="338395" y="1207549"/>
            <a:ext cx="8024555" cy="5090601"/>
          </a:xfrm>
          <a:prstGeom prst="rect">
            <a:avLst/>
          </a:prstGeom>
        </p:spPr>
      </p:pic>
      <p:sp>
        <p:nvSpPr>
          <p:cNvPr id="6" name="TextBox 5">
            <a:extLst>
              <a:ext uri="{FF2B5EF4-FFF2-40B4-BE49-F238E27FC236}">
                <a16:creationId xmlns:a16="http://schemas.microsoft.com/office/drawing/2014/main" id="{D767D123-FB7D-C12E-169A-EF74C3BC69D4}"/>
              </a:ext>
            </a:extLst>
          </p:cNvPr>
          <p:cNvSpPr txBox="1"/>
          <p:nvPr/>
        </p:nvSpPr>
        <p:spPr>
          <a:xfrm>
            <a:off x="8362950" y="1552246"/>
            <a:ext cx="3571875" cy="4401205"/>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geo spatial map represents the distribution of all types of crime over the Houston map based on beats.</a:t>
            </a:r>
          </a:p>
          <a:p>
            <a:pPr algn="just"/>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beats in red color represents the highest risk zones and the grey color represents the safest zones.</a:t>
            </a:r>
          </a:p>
          <a:p>
            <a:pPr algn="just"/>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count of each beat is presented in the data analysis part.</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1189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CB02B-8F09-D1F3-1792-D534FD6EFE6C}"/>
              </a:ext>
            </a:extLst>
          </p:cNvPr>
          <p:cNvSpPr>
            <a:spLocks noGrp="1"/>
          </p:cNvSpPr>
          <p:nvPr>
            <p:ph type="title"/>
          </p:nvPr>
        </p:nvSpPr>
        <p:spPr>
          <a:xfrm>
            <a:off x="838200" y="0"/>
            <a:ext cx="10515600" cy="976314"/>
          </a:xfrm>
        </p:spPr>
        <p:txBody>
          <a:bodyPr>
            <a:normAutofit/>
          </a:bodyPr>
          <a:lstStyle/>
          <a:p>
            <a:r>
              <a:rPr lang="en-US" sz="3600" b="1" dirty="0">
                <a:latin typeface="Copperplate Gothic Bold" panose="020E0705020206020404" pitchFamily="34" charset="0"/>
              </a:rPr>
              <a:t>MAPPING PARKING LOTS ON THE BEATS</a:t>
            </a:r>
          </a:p>
        </p:txBody>
      </p:sp>
      <p:pic>
        <p:nvPicPr>
          <p:cNvPr id="5" name="Content Placeholder 4">
            <a:extLst>
              <a:ext uri="{FF2B5EF4-FFF2-40B4-BE49-F238E27FC236}">
                <a16:creationId xmlns:a16="http://schemas.microsoft.com/office/drawing/2014/main" id="{E736F716-22CB-E0CB-DAFC-82DD98A6AD44}"/>
              </a:ext>
            </a:extLst>
          </p:cNvPr>
          <p:cNvPicPr>
            <a:picLocks noGrp="1" noChangeAspect="1"/>
          </p:cNvPicPr>
          <p:nvPr>
            <p:ph idx="1"/>
          </p:nvPr>
        </p:nvPicPr>
        <p:blipFill>
          <a:blip r:embed="rId2"/>
          <a:stretch>
            <a:fillRect/>
          </a:stretch>
        </p:blipFill>
        <p:spPr>
          <a:xfrm>
            <a:off x="221951" y="976314"/>
            <a:ext cx="8083355" cy="5519736"/>
          </a:xfrm>
        </p:spPr>
      </p:pic>
      <p:sp>
        <p:nvSpPr>
          <p:cNvPr id="6" name="TextBox 5">
            <a:extLst>
              <a:ext uri="{FF2B5EF4-FFF2-40B4-BE49-F238E27FC236}">
                <a16:creationId xmlns:a16="http://schemas.microsoft.com/office/drawing/2014/main" id="{E238302D-BEE2-897F-57BD-48DF9FFDE8BB}"/>
              </a:ext>
            </a:extLst>
          </p:cNvPr>
          <p:cNvSpPr txBox="1"/>
          <p:nvPr/>
        </p:nvSpPr>
        <p:spPr>
          <a:xfrm>
            <a:off x="8439150" y="1382286"/>
            <a:ext cx="3530899"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data from the </a:t>
            </a:r>
            <a:r>
              <a:rPr lang="en-US" sz="2000" dirty="0" err="1">
                <a:latin typeface="Times New Roman" panose="02020603050405020304" pitchFamily="18" charset="0"/>
                <a:cs typeface="Times New Roman" panose="02020603050405020304" pitchFamily="18" charset="0"/>
              </a:rPr>
              <a:t>osmx</a:t>
            </a:r>
            <a:r>
              <a:rPr lang="en-US" sz="2000" dirty="0">
                <a:latin typeface="Times New Roman" panose="02020603050405020304" pitchFamily="18" charset="0"/>
                <a:cs typeface="Times New Roman" panose="02020603050405020304" pitchFamily="18" charset="0"/>
              </a:rPr>
              <a:t> is mapped on to the crime data.</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blue dots indicate the location of the parking lots and garages in the Houston city.</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clear view of the map can be found in the code.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legend represents the distribution of crime over the beats.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Let us connect the crimes around the parkin</a:t>
            </a:r>
          </a:p>
        </p:txBody>
      </p:sp>
    </p:spTree>
    <p:extLst>
      <p:ext uri="{BB962C8B-B14F-4D97-AF65-F5344CB8AC3E}">
        <p14:creationId xmlns:p14="http://schemas.microsoft.com/office/powerpoint/2010/main" val="3411478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B4B92-F452-8094-1EBE-8C1242D226EE}"/>
              </a:ext>
            </a:extLst>
          </p:cNvPr>
          <p:cNvSpPr>
            <a:spLocks noGrp="1"/>
          </p:cNvSpPr>
          <p:nvPr>
            <p:ph type="title"/>
          </p:nvPr>
        </p:nvSpPr>
        <p:spPr>
          <a:xfrm>
            <a:off x="838200" y="18255"/>
            <a:ext cx="10515600" cy="1391445"/>
          </a:xfrm>
        </p:spPr>
        <p:txBody>
          <a:bodyPr>
            <a:normAutofit/>
          </a:bodyPr>
          <a:lstStyle/>
          <a:p>
            <a:pPr algn="ctr"/>
            <a:r>
              <a:rPr lang="en-US" sz="4000" b="1" dirty="0">
                <a:latin typeface="Copperplate Gothic Bold" panose="020E0705020206020404" pitchFamily="34" charset="0"/>
              </a:rPr>
              <a:t>MAPPING OF CRIME AROUND THE PARKING ZONES</a:t>
            </a:r>
          </a:p>
        </p:txBody>
      </p:sp>
      <p:pic>
        <p:nvPicPr>
          <p:cNvPr id="5" name="Content Placeholder 4">
            <a:extLst>
              <a:ext uri="{FF2B5EF4-FFF2-40B4-BE49-F238E27FC236}">
                <a16:creationId xmlns:a16="http://schemas.microsoft.com/office/drawing/2014/main" id="{006A7301-3425-2FB6-D16C-BE7EBD77C95A}"/>
              </a:ext>
            </a:extLst>
          </p:cNvPr>
          <p:cNvPicPr>
            <a:picLocks noGrp="1" noChangeAspect="1"/>
          </p:cNvPicPr>
          <p:nvPr>
            <p:ph idx="1"/>
          </p:nvPr>
        </p:nvPicPr>
        <p:blipFill>
          <a:blip r:embed="rId2"/>
          <a:stretch>
            <a:fillRect/>
          </a:stretch>
        </p:blipFill>
        <p:spPr>
          <a:xfrm>
            <a:off x="280281" y="1409699"/>
            <a:ext cx="7720719" cy="5191125"/>
          </a:xfrm>
        </p:spPr>
      </p:pic>
      <p:sp>
        <p:nvSpPr>
          <p:cNvPr id="6" name="TextBox 5">
            <a:extLst>
              <a:ext uri="{FF2B5EF4-FFF2-40B4-BE49-F238E27FC236}">
                <a16:creationId xmlns:a16="http://schemas.microsoft.com/office/drawing/2014/main" id="{FBE99144-0C73-DD8B-EF06-95D997498A65}"/>
              </a:ext>
            </a:extLst>
          </p:cNvPr>
          <p:cNvSpPr txBox="1"/>
          <p:nvPr/>
        </p:nvSpPr>
        <p:spPr>
          <a:xfrm>
            <a:off x="7915275" y="1409699"/>
            <a:ext cx="4276725"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Mapping of the top 3 crimes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23F – Theft from motor vehicle (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240 – Motor vehicle theft (   )</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23G – Theft from motor vehicle 	         parts or accessory. (   )</a:t>
            </a:r>
          </a:p>
        </p:txBody>
      </p:sp>
      <p:sp>
        <p:nvSpPr>
          <p:cNvPr id="7" name="TextBox 6">
            <a:extLst>
              <a:ext uri="{FF2B5EF4-FFF2-40B4-BE49-F238E27FC236}">
                <a16:creationId xmlns:a16="http://schemas.microsoft.com/office/drawing/2014/main" id="{A8ABCC91-5C4F-EB51-5558-5C49598E71EF}"/>
              </a:ext>
            </a:extLst>
          </p:cNvPr>
          <p:cNvSpPr txBox="1"/>
          <p:nvPr/>
        </p:nvSpPr>
        <p:spPr>
          <a:xfrm>
            <a:off x="8177919" y="2971800"/>
            <a:ext cx="3867150"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parking lots are marked as (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visualization projects that the highest crime zone beats have theft of vehicle accessories and around the parking lots.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But when we zoom in, we observe that all these thefts are not in the parking zones.</a:t>
            </a:r>
          </a:p>
        </p:txBody>
      </p:sp>
      <p:sp>
        <p:nvSpPr>
          <p:cNvPr id="8" name="Oval 7">
            <a:extLst>
              <a:ext uri="{FF2B5EF4-FFF2-40B4-BE49-F238E27FC236}">
                <a16:creationId xmlns:a16="http://schemas.microsoft.com/office/drawing/2014/main" id="{6534CF50-3342-331E-BC2C-E2B585A71173}"/>
              </a:ext>
            </a:extLst>
          </p:cNvPr>
          <p:cNvSpPr/>
          <p:nvPr/>
        </p:nvSpPr>
        <p:spPr>
          <a:xfrm>
            <a:off x="11782425" y="1819274"/>
            <a:ext cx="129294" cy="142875"/>
          </a:xfrm>
          <a:prstGeom prst="ellipse">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F457C76-A454-FF4B-A5FE-EF00F15737E5}"/>
              </a:ext>
            </a:extLst>
          </p:cNvPr>
          <p:cNvSpPr/>
          <p:nvPr/>
        </p:nvSpPr>
        <p:spPr>
          <a:xfrm>
            <a:off x="11224506" y="2076926"/>
            <a:ext cx="129294" cy="14287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ABB724D-38B7-0282-7E5A-9132C7CE3982}"/>
              </a:ext>
            </a:extLst>
          </p:cNvPr>
          <p:cNvSpPr/>
          <p:nvPr/>
        </p:nvSpPr>
        <p:spPr>
          <a:xfrm>
            <a:off x="11270103" y="2596515"/>
            <a:ext cx="129294" cy="142875"/>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CD477F18-7518-8D00-C6F1-293B22ED5ACF}"/>
              </a:ext>
            </a:extLst>
          </p:cNvPr>
          <p:cNvSpPr/>
          <p:nvPr/>
        </p:nvSpPr>
        <p:spPr>
          <a:xfrm>
            <a:off x="11555853" y="3091815"/>
            <a:ext cx="129294" cy="14287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8733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7042-7CFC-EBF9-DAD2-BC903286B92E}"/>
              </a:ext>
            </a:extLst>
          </p:cNvPr>
          <p:cNvSpPr>
            <a:spLocks noGrp="1"/>
          </p:cNvSpPr>
          <p:nvPr>
            <p:ph type="title"/>
          </p:nvPr>
        </p:nvSpPr>
        <p:spPr>
          <a:xfrm>
            <a:off x="609600" y="146050"/>
            <a:ext cx="11134725" cy="777875"/>
          </a:xfrm>
        </p:spPr>
        <p:txBody>
          <a:bodyPr>
            <a:normAutofit/>
          </a:bodyPr>
          <a:lstStyle/>
          <a:p>
            <a:r>
              <a:rPr lang="en-US" sz="4000" b="1" dirty="0">
                <a:latin typeface="Copperplate Gothic Bold" panose="020E0705020206020404" pitchFamily="34" charset="0"/>
              </a:rPr>
              <a:t>DETAILED VIEW OF THE CRIME ZONES</a:t>
            </a:r>
          </a:p>
        </p:txBody>
      </p:sp>
      <p:pic>
        <p:nvPicPr>
          <p:cNvPr id="5" name="Content Placeholder 4">
            <a:extLst>
              <a:ext uri="{FF2B5EF4-FFF2-40B4-BE49-F238E27FC236}">
                <a16:creationId xmlns:a16="http://schemas.microsoft.com/office/drawing/2014/main" id="{6CAC3DA1-B911-EF23-1BB4-3B61595998B9}"/>
              </a:ext>
            </a:extLst>
          </p:cNvPr>
          <p:cNvPicPr>
            <a:picLocks noGrp="1" noChangeAspect="1"/>
          </p:cNvPicPr>
          <p:nvPr>
            <p:ph idx="1"/>
          </p:nvPr>
        </p:nvPicPr>
        <p:blipFill>
          <a:blip r:embed="rId2"/>
          <a:stretch>
            <a:fillRect/>
          </a:stretch>
        </p:blipFill>
        <p:spPr>
          <a:xfrm>
            <a:off x="438098" y="1253330"/>
            <a:ext cx="7019978" cy="4861719"/>
          </a:xfrm>
        </p:spPr>
      </p:pic>
      <p:sp>
        <p:nvSpPr>
          <p:cNvPr id="6" name="TextBox 5">
            <a:extLst>
              <a:ext uri="{FF2B5EF4-FFF2-40B4-BE49-F238E27FC236}">
                <a16:creationId xmlns:a16="http://schemas.microsoft.com/office/drawing/2014/main" id="{A556D681-FBB7-EF64-1FF0-4D27A976C14A}"/>
              </a:ext>
            </a:extLst>
          </p:cNvPr>
          <p:cNvSpPr txBox="1"/>
          <p:nvPr/>
        </p:nvSpPr>
        <p:spPr>
          <a:xfrm>
            <a:off x="7639102" y="1262855"/>
            <a:ext cx="4114800"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Considering 18F20, 18F30, 18F40 beats, we observe that the most of crime spots map onto the parking zones (    )</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That is, the parking zones are not under good surveillance.</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 is also observed that some points don’t fall under the parking zone due to ambiguity in the coordinates.</a:t>
            </a:r>
          </a:p>
        </p:txBody>
      </p:sp>
      <p:sp>
        <p:nvSpPr>
          <p:cNvPr id="7" name="Oval 6">
            <a:extLst>
              <a:ext uri="{FF2B5EF4-FFF2-40B4-BE49-F238E27FC236}">
                <a16:creationId xmlns:a16="http://schemas.microsoft.com/office/drawing/2014/main" id="{EEC54DC3-5CA9-9120-EC65-FD7E08A306E5}"/>
              </a:ext>
            </a:extLst>
          </p:cNvPr>
          <p:cNvSpPr/>
          <p:nvPr/>
        </p:nvSpPr>
        <p:spPr>
          <a:xfrm>
            <a:off x="8784078" y="2329815"/>
            <a:ext cx="129294" cy="14287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203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D620F-5251-ED8F-0534-C229E3D8BCF2}"/>
              </a:ext>
            </a:extLst>
          </p:cNvPr>
          <p:cNvSpPr>
            <a:spLocks noGrp="1"/>
          </p:cNvSpPr>
          <p:nvPr>
            <p:ph type="title"/>
          </p:nvPr>
        </p:nvSpPr>
        <p:spPr>
          <a:xfrm>
            <a:off x="771525" y="241300"/>
            <a:ext cx="10515600" cy="720725"/>
          </a:xfrm>
        </p:spPr>
        <p:txBody>
          <a:bodyPr>
            <a:normAutofit/>
          </a:bodyPr>
          <a:lstStyle/>
          <a:p>
            <a:pPr algn="ctr"/>
            <a:r>
              <a:rPr lang="en-US" b="1">
                <a:latin typeface="Copperplate Gothic Bold" panose="020E0705020206020404" pitchFamily="34" charset="0"/>
              </a:rPr>
              <a:t>CONCLUSION</a:t>
            </a:r>
            <a:endParaRPr lang="en-US" b="1" dirty="0">
              <a:latin typeface="Copperplate Gothic Bold" panose="020E0705020206020404" pitchFamily="34" charset="0"/>
            </a:endParaRPr>
          </a:p>
        </p:txBody>
      </p:sp>
      <p:sp>
        <p:nvSpPr>
          <p:cNvPr id="3" name="Content Placeholder 2">
            <a:extLst>
              <a:ext uri="{FF2B5EF4-FFF2-40B4-BE49-F238E27FC236}">
                <a16:creationId xmlns:a16="http://schemas.microsoft.com/office/drawing/2014/main" id="{5D2D9395-69A4-2707-E3BF-82968663B7BB}"/>
              </a:ext>
            </a:extLst>
          </p:cNvPr>
          <p:cNvSpPr>
            <a:spLocks noGrp="1"/>
          </p:cNvSpPr>
          <p:nvPr>
            <p:ph idx="1"/>
          </p:nvPr>
        </p:nvSpPr>
        <p:spPr>
          <a:xfrm>
            <a:off x="838200" y="1044575"/>
            <a:ext cx="10515600" cy="4079876"/>
          </a:xfrm>
        </p:spPr>
        <p:txBody>
          <a:bodyPr>
            <a:normAutofit fontScale="92500" lnSpcReduction="10000"/>
          </a:bodyPr>
          <a:lstStyle/>
          <a:p>
            <a:pPr algn="just"/>
            <a:r>
              <a:rPr lang="en-US" sz="2200" dirty="0">
                <a:latin typeface="Times New Roman" panose="02020603050405020304" pitchFamily="18" charset="0"/>
                <a:cs typeface="Times New Roman" panose="02020603050405020304" pitchFamily="18" charset="0"/>
              </a:rPr>
              <a:t>The scope of our project is vast but gives very useful analysis.</a:t>
            </a:r>
          </a:p>
          <a:p>
            <a:pPr algn="just"/>
            <a:r>
              <a:rPr lang="en-US" sz="2200" dirty="0">
                <a:latin typeface="Times New Roman" panose="02020603050405020304" pitchFamily="18" charset="0"/>
                <a:cs typeface="Times New Roman" panose="02020603050405020304" pitchFamily="18" charset="0"/>
              </a:rPr>
              <a:t>Mapping of the locations helps in geo spatial analysis and identifying patterns of crime in the various zones of the city.</a:t>
            </a:r>
          </a:p>
          <a:p>
            <a:pPr algn="just"/>
            <a:r>
              <a:rPr lang="en-US" sz="2200" dirty="0">
                <a:latin typeface="Times New Roman" panose="02020603050405020304" pitchFamily="18" charset="0"/>
                <a:cs typeface="Times New Roman" panose="02020603050405020304" pitchFamily="18" charset="0"/>
              </a:rPr>
              <a:t>Increased surveillance in parking zones can also lead to cost savings. For example, if a parking zone is experiencing a high rate of vehicle thefts, installing surveillance cameras may reduce the need for security personnel, saving the parking zone money in the long run.</a:t>
            </a:r>
          </a:p>
          <a:p>
            <a:pPr algn="just"/>
            <a:r>
              <a:rPr lang="en-US" sz="2200" dirty="0">
                <a:latin typeface="Times New Roman" panose="02020603050405020304" pitchFamily="18" charset="0"/>
                <a:cs typeface="Times New Roman" panose="02020603050405020304" pitchFamily="18" charset="0"/>
              </a:rPr>
              <a:t>The main benefits of our project includes as follows</a:t>
            </a:r>
          </a:p>
          <a:p>
            <a:pPr lvl="1" algn="just"/>
            <a:r>
              <a:rPr lang="en-US" sz="2200" dirty="0">
                <a:latin typeface="Times New Roman" panose="02020603050405020304" pitchFamily="18" charset="0"/>
                <a:cs typeface="Times New Roman" panose="02020603050405020304" pitchFamily="18" charset="0"/>
              </a:rPr>
              <a:t>Improved safety and security in parking lots</a:t>
            </a:r>
          </a:p>
          <a:p>
            <a:pPr lvl="1" algn="just"/>
            <a:r>
              <a:rPr lang="en-US" sz="2200" dirty="0">
                <a:latin typeface="Times New Roman" panose="02020603050405020304" pitchFamily="18" charset="0"/>
                <a:cs typeface="Times New Roman" panose="02020603050405020304" pitchFamily="18" charset="0"/>
              </a:rPr>
              <a:t>Improved traffic flow</a:t>
            </a:r>
          </a:p>
          <a:p>
            <a:pPr lvl="1" algn="just"/>
            <a:r>
              <a:rPr lang="en-US" sz="2200" dirty="0">
                <a:latin typeface="Times New Roman" panose="02020603050405020304" pitchFamily="18" charset="0"/>
                <a:cs typeface="Times New Roman" panose="02020603050405020304" pitchFamily="18" charset="0"/>
              </a:rPr>
              <a:t>Prevention of vandalism</a:t>
            </a:r>
          </a:p>
          <a:p>
            <a:pPr lvl="1" algn="just"/>
            <a:r>
              <a:rPr lang="en-US" sz="2200" dirty="0">
                <a:latin typeface="Times New Roman" panose="02020603050405020304" pitchFamily="18" charset="0"/>
                <a:cs typeface="Times New Roman" panose="02020603050405020304" pitchFamily="18" charset="0"/>
              </a:rPr>
              <a:t>Enhanced emergency response</a:t>
            </a:r>
          </a:p>
          <a:p>
            <a:pPr lvl="1" algn="just"/>
            <a:r>
              <a:rPr lang="en-US" sz="2200" dirty="0">
                <a:latin typeface="Times New Roman" panose="02020603050405020304" pitchFamily="18" charset="0"/>
                <a:cs typeface="Times New Roman" panose="02020603050405020304" pitchFamily="18" charset="0"/>
              </a:rPr>
              <a:t>Real time monitoring</a:t>
            </a:r>
          </a:p>
          <a:p>
            <a:pPr algn="just"/>
            <a:endParaRPr lang="en-US" dirty="0">
              <a:latin typeface="Times New Roman" panose="02020603050405020304" pitchFamily="18" charset="0"/>
              <a:cs typeface="Times New Roman" panose="02020603050405020304" pitchFamily="18" charset="0"/>
            </a:endParaRPr>
          </a:p>
        </p:txBody>
      </p:sp>
      <p:pic>
        <p:nvPicPr>
          <p:cNvPr id="5124" name="Picture 4">
            <a:extLst>
              <a:ext uri="{FF2B5EF4-FFF2-40B4-BE49-F238E27FC236}">
                <a16:creationId xmlns:a16="http://schemas.microsoft.com/office/drawing/2014/main" id="{23B85F17-D680-B3CC-0F2C-88EDB0A1B1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5455" y="3571875"/>
            <a:ext cx="4743645" cy="2962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4442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56A34-7F13-9CDE-3F09-89F6A0F35BF2}"/>
              </a:ext>
            </a:extLst>
          </p:cNvPr>
          <p:cNvSpPr>
            <a:spLocks noGrp="1"/>
          </p:cNvSpPr>
          <p:nvPr>
            <p:ph type="title"/>
          </p:nvPr>
        </p:nvSpPr>
        <p:spPr>
          <a:xfrm>
            <a:off x="838200" y="236537"/>
            <a:ext cx="10515600" cy="787400"/>
          </a:xfrm>
        </p:spPr>
        <p:txBody>
          <a:bodyPr/>
          <a:lstStyle/>
          <a:p>
            <a:pPr algn="ctr"/>
            <a:r>
              <a:rPr lang="en-US" b="1" dirty="0">
                <a:latin typeface="Copperplate Gothic Bold" panose="020E0705020206020404" pitchFamily="34" charset="0"/>
              </a:rPr>
              <a:t>FUTURE SCOPE</a:t>
            </a:r>
            <a:endParaRPr lang="en-US" dirty="0"/>
          </a:p>
        </p:txBody>
      </p:sp>
      <p:sp>
        <p:nvSpPr>
          <p:cNvPr id="3" name="Content Placeholder 2">
            <a:extLst>
              <a:ext uri="{FF2B5EF4-FFF2-40B4-BE49-F238E27FC236}">
                <a16:creationId xmlns:a16="http://schemas.microsoft.com/office/drawing/2014/main" id="{D1CAD723-2C74-AB95-1B71-BB93ECD2EBFE}"/>
              </a:ext>
            </a:extLst>
          </p:cNvPr>
          <p:cNvSpPr>
            <a:spLocks noGrp="1"/>
          </p:cNvSpPr>
          <p:nvPr>
            <p:ph idx="1"/>
          </p:nvPr>
        </p:nvSpPr>
        <p:spPr>
          <a:xfrm>
            <a:off x="771525" y="1253331"/>
            <a:ext cx="10515600" cy="3109119"/>
          </a:xfrm>
        </p:spPr>
        <p:txBody>
          <a:bodyPr>
            <a:normAutofit/>
          </a:bodyPr>
          <a:lstStyle/>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Further analysis, such as clustering techniques, can help identify groups of beats or areas with similar crime patterns and can inform the development of targeted law enforcement strategies.</a:t>
            </a: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The scope of the project can be extended to other amenities such as restaurants, bus tops, highways etc</a:t>
            </a:r>
            <a:r>
              <a:rPr lang="en-US" sz="2000" dirty="0">
                <a:latin typeface="Times New Roman" panose="02020603050405020304" pitchFamily="18" charset="0"/>
                <a:ea typeface="Calibri" panose="020F0502020204030204" pitchFamily="34" charset="0"/>
                <a:cs typeface="Times New Roman" panose="02020603050405020304" pitchFamily="18" charset="0"/>
              </a:rPr>
              <a:t>.</a:t>
            </a: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Geo spatial analysis offer</a:t>
            </a:r>
            <a:r>
              <a:rPr lang="en-US" sz="2000" dirty="0">
                <a:latin typeface="Times New Roman" panose="02020603050405020304" pitchFamily="18" charset="0"/>
                <a:ea typeface="Calibri" panose="020F0502020204030204" pitchFamily="34" charset="0"/>
                <a:cs typeface="Times New Roman" panose="02020603050405020304" pitchFamily="18" charset="0"/>
              </a:rPr>
              <a:t>s wide range of decision making, increases efficiency, improves decision making, and crime management.</a:t>
            </a: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Crime analysis helps in deeper investigation, resource allo</a:t>
            </a:r>
            <a:r>
              <a:rPr lang="en-US" sz="2000" dirty="0">
                <a:latin typeface="Times New Roman" panose="02020603050405020304" pitchFamily="18" charset="0"/>
                <a:ea typeface="Calibri" panose="020F0502020204030204" pitchFamily="34" charset="0"/>
                <a:cs typeface="Times New Roman" panose="02020603050405020304" pitchFamily="18" charset="0"/>
              </a:rPr>
              <a:t>cation and enhances public safety.</a:t>
            </a:r>
          </a:p>
          <a:p>
            <a:pPr marL="0" indent="0">
              <a:buNone/>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4" name="Picture 6">
            <a:extLst>
              <a:ext uri="{FF2B5EF4-FFF2-40B4-BE49-F238E27FC236}">
                <a16:creationId xmlns:a16="http://schemas.microsoft.com/office/drawing/2014/main" id="{857AB96D-9B6F-C973-097E-1CDFA2D343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458562"/>
            <a:ext cx="12192000" cy="2399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976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81CB42-8DB4-FB68-495A-265C088EC436}"/>
              </a:ext>
            </a:extLst>
          </p:cNvPr>
          <p:cNvSpPr>
            <a:spLocks noGrp="1"/>
          </p:cNvSpPr>
          <p:nvPr>
            <p:ph type="title"/>
          </p:nvPr>
        </p:nvSpPr>
        <p:spPr>
          <a:xfrm>
            <a:off x="5981700" y="365125"/>
            <a:ext cx="5753100" cy="1387475"/>
          </a:xfrm>
        </p:spPr>
        <p:txBody>
          <a:bodyPr>
            <a:normAutofit/>
          </a:bodyPr>
          <a:lstStyle/>
          <a:p>
            <a:r>
              <a:rPr lang="en-US" b="1" dirty="0">
                <a:latin typeface="Copperplate Gothic Bold" panose="020E0705020206020404" pitchFamily="34" charset="0"/>
              </a:rPr>
              <a:t>INTRODUCTION</a:t>
            </a:r>
          </a:p>
        </p:txBody>
      </p:sp>
      <p:pic>
        <p:nvPicPr>
          <p:cNvPr id="3076" name="Picture 4">
            <a:extLst>
              <a:ext uri="{FF2B5EF4-FFF2-40B4-BE49-F238E27FC236}">
                <a16:creationId xmlns:a16="http://schemas.microsoft.com/office/drawing/2014/main" id="{22AA1527-B3CD-1347-414B-15275F04FE8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621" r="1190"/>
          <a:stretch/>
        </p:blipFill>
        <p:spPr bwMode="auto">
          <a:xfrm>
            <a:off x="21" y="10"/>
            <a:ext cx="5829280"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927FC868-CAC4-190C-1CC3-8AA8D71414F1}"/>
              </a:ext>
            </a:extLst>
          </p:cNvPr>
          <p:cNvSpPr>
            <a:spLocks noGrp="1"/>
          </p:cNvSpPr>
          <p:nvPr>
            <p:ph idx="1"/>
          </p:nvPr>
        </p:nvSpPr>
        <p:spPr>
          <a:xfrm>
            <a:off x="5829301" y="1752600"/>
            <a:ext cx="5829280" cy="4740275"/>
          </a:xfrm>
        </p:spPr>
        <p:txBody>
          <a:bodyPr>
            <a:normAutofit/>
          </a:bodyPr>
          <a:lstStyle/>
          <a:p>
            <a:r>
              <a:rPr lang="en-US" sz="2000" b="0" i="0" dirty="0">
                <a:effectLst/>
                <a:latin typeface="Times New Roman" panose="02020603050405020304" pitchFamily="18" charset="0"/>
                <a:cs typeface="Times New Roman" panose="02020603050405020304" pitchFamily="18" charset="0"/>
              </a:rPr>
              <a:t>Houston is the largest city in Texas and has a diverse population.</a:t>
            </a:r>
          </a:p>
          <a:p>
            <a:r>
              <a:rPr lang="en-US" sz="2000" dirty="0">
                <a:latin typeface="Times New Roman" panose="02020603050405020304" pitchFamily="18" charset="0"/>
                <a:cs typeface="Times New Roman" panose="02020603050405020304" pitchFamily="18" charset="0"/>
              </a:rPr>
              <a:t>Unfortunately, like many large cities, Houston has struggled with high crime rates.</a:t>
            </a:r>
          </a:p>
          <a:p>
            <a:r>
              <a:rPr lang="en-US" sz="2000" dirty="0">
                <a:latin typeface="Times New Roman" panose="02020603050405020304" pitchFamily="18" charset="0"/>
                <a:cs typeface="Times New Roman" panose="02020603050405020304" pitchFamily="18" charset="0"/>
              </a:rPr>
              <a:t>In recent years, the city has seen a decrease in overall crime, but certain types of crime, such as motor vehicle thefts, Driving under influence, have remained relatively high.</a:t>
            </a:r>
          </a:p>
          <a:p>
            <a:r>
              <a:rPr lang="en-US" sz="2000" dirty="0">
                <a:latin typeface="Times New Roman" panose="02020603050405020304" pitchFamily="18" charset="0"/>
                <a:cs typeface="Times New Roman" panose="02020603050405020304" pitchFamily="18" charset="0"/>
              </a:rPr>
              <a:t>The transportation infrastructure of the city can have huge impact on the crimes in the city.</a:t>
            </a:r>
          </a:p>
          <a:p>
            <a:r>
              <a:rPr lang="en-US" sz="2000" dirty="0">
                <a:latin typeface="Times New Roman" panose="02020603050405020304" pitchFamily="18" charset="0"/>
                <a:cs typeface="Times New Roman" panose="02020603050405020304" pitchFamily="18" charset="0"/>
              </a:rPr>
              <a:t>This project focus on exploring the relationship between different types of crime and transportation network in Houston.</a:t>
            </a:r>
          </a:p>
          <a:p>
            <a:pPr marL="0" indent="0">
              <a:buNone/>
            </a:pPr>
            <a:endParaRPr lang="en-US" sz="1700" dirty="0">
              <a:latin typeface="Times New Roman" panose="02020603050405020304" pitchFamily="18" charset="0"/>
              <a:cs typeface="Times New Roman" panose="02020603050405020304" pitchFamily="18" charset="0"/>
            </a:endParaRPr>
          </a:p>
          <a:p>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812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DB823-C68C-FFD7-C05E-7C40F70D8C2A}"/>
              </a:ext>
            </a:extLst>
          </p:cNvPr>
          <p:cNvSpPr>
            <a:spLocks noGrp="1"/>
          </p:cNvSpPr>
          <p:nvPr>
            <p:ph type="title"/>
          </p:nvPr>
        </p:nvSpPr>
        <p:spPr>
          <a:xfrm>
            <a:off x="838200" y="76200"/>
            <a:ext cx="10515600" cy="847855"/>
          </a:xfrm>
        </p:spPr>
        <p:txBody>
          <a:bodyPr/>
          <a:lstStyle/>
          <a:p>
            <a:pPr algn="ctr"/>
            <a:r>
              <a:rPr lang="en-US" b="1" dirty="0">
                <a:latin typeface="Copperplate Gothic Bold" panose="020E0705020206020404" pitchFamily="34" charset="0"/>
              </a:rPr>
              <a:t>DATASET </a:t>
            </a:r>
          </a:p>
        </p:txBody>
      </p:sp>
      <p:sp>
        <p:nvSpPr>
          <p:cNvPr id="3" name="Content Placeholder 2">
            <a:extLst>
              <a:ext uri="{FF2B5EF4-FFF2-40B4-BE49-F238E27FC236}">
                <a16:creationId xmlns:a16="http://schemas.microsoft.com/office/drawing/2014/main" id="{3F6B7BEC-6071-237D-1B45-ECB8B3B60B98}"/>
              </a:ext>
            </a:extLst>
          </p:cNvPr>
          <p:cNvSpPr>
            <a:spLocks noGrp="1"/>
          </p:cNvSpPr>
          <p:nvPr>
            <p:ph idx="1"/>
          </p:nvPr>
        </p:nvSpPr>
        <p:spPr>
          <a:xfrm>
            <a:off x="456809" y="843706"/>
            <a:ext cx="11101095" cy="1816440"/>
          </a:xfrm>
        </p:spPr>
        <p:txBody>
          <a:bodyPr/>
          <a:lstStyle/>
          <a:p>
            <a:pPr algn="just"/>
            <a:r>
              <a:rPr lang="en-US" sz="2000" dirty="0">
                <a:latin typeface="Times New Roman" panose="02020603050405020304" pitchFamily="18" charset="0"/>
                <a:cs typeface="Times New Roman" panose="02020603050405020304" pitchFamily="18" charset="0"/>
              </a:rPr>
              <a:t>The dataset consists of reports written by the Houston Police Department which has close to 1 million records along with the locations.</a:t>
            </a:r>
          </a:p>
          <a:p>
            <a:pPr algn="just"/>
            <a:r>
              <a:rPr lang="en-US" sz="2000" dirty="0">
                <a:latin typeface="Times New Roman" panose="02020603050405020304" pitchFamily="18" charset="0"/>
                <a:cs typeface="Times New Roman" panose="02020603050405020304" pitchFamily="18" charset="0"/>
              </a:rPr>
              <a:t>The dataset also includes all the public amenities in the Houston city with their locations.</a:t>
            </a:r>
          </a:p>
          <a:p>
            <a:pPr algn="just"/>
            <a:r>
              <a:rPr lang="en-US" sz="2000" dirty="0">
                <a:latin typeface="Times New Roman" panose="02020603050405020304" pitchFamily="18" charset="0"/>
                <a:cs typeface="Times New Roman" panose="02020603050405020304" pitchFamily="18" charset="0"/>
              </a:rPr>
              <a:t>These datasets are used to analyze the relationship between difference crimes and transportation facilities.</a:t>
            </a:r>
          </a:p>
          <a:p>
            <a:endParaRPr lang="en-US" dirty="0"/>
          </a:p>
        </p:txBody>
      </p:sp>
      <p:pic>
        <p:nvPicPr>
          <p:cNvPr id="9" name="Picture 8" descr="Chart, histogram&#10;&#10;Description automatically generated">
            <a:extLst>
              <a:ext uri="{FF2B5EF4-FFF2-40B4-BE49-F238E27FC236}">
                <a16:creationId xmlns:a16="http://schemas.microsoft.com/office/drawing/2014/main" id="{10C2EB5B-DF26-8F2F-C861-F1BF6175F46F}"/>
              </a:ext>
            </a:extLst>
          </p:cNvPr>
          <p:cNvPicPr>
            <a:picLocks noChangeAspect="1"/>
          </p:cNvPicPr>
          <p:nvPr/>
        </p:nvPicPr>
        <p:blipFill>
          <a:blip r:embed="rId2"/>
          <a:stretch>
            <a:fillRect/>
          </a:stretch>
        </p:blipFill>
        <p:spPr>
          <a:xfrm>
            <a:off x="872022" y="2537927"/>
            <a:ext cx="10270670" cy="4243873"/>
          </a:xfrm>
          <a:prstGeom prst="rect">
            <a:avLst/>
          </a:prstGeom>
        </p:spPr>
      </p:pic>
    </p:spTree>
    <p:extLst>
      <p:ext uri="{BB962C8B-B14F-4D97-AF65-F5344CB8AC3E}">
        <p14:creationId xmlns:p14="http://schemas.microsoft.com/office/powerpoint/2010/main" val="3887751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7B45A-E351-6949-893E-65AEF3AC089C}"/>
              </a:ext>
            </a:extLst>
          </p:cNvPr>
          <p:cNvSpPr>
            <a:spLocks noGrp="1"/>
          </p:cNvSpPr>
          <p:nvPr>
            <p:ph type="title"/>
          </p:nvPr>
        </p:nvSpPr>
        <p:spPr>
          <a:xfrm>
            <a:off x="716902" y="122530"/>
            <a:ext cx="10515600" cy="866516"/>
          </a:xfrm>
        </p:spPr>
        <p:txBody>
          <a:bodyPr/>
          <a:lstStyle/>
          <a:p>
            <a:pPr algn="ctr"/>
            <a:r>
              <a:rPr lang="en-US" b="1" dirty="0">
                <a:latin typeface="Copperplate Gothic Bold" panose="020E0705020206020404" pitchFamily="34" charset="0"/>
              </a:rPr>
              <a:t>DATA ANALYSIS</a:t>
            </a:r>
          </a:p>
        </p:txBody>
      </p:sp>
      <p:pic>
        <p:nvPicPr>
          <p:cNvPr id="4" name="Content Placeholder 3" descr="A picture containing text, screenshot, plot, diagram&#10;&#10;Description automatically generated">
            <a:extLst>
              <a:ext uri="{FF2B5EF4-FFF2-40B4-BE49-F238E27FC236}">
                <a16:creationId xmlns:a16="http://schemas.microsoft.com/office/drawing/2014/main" id="{0C66B304-7D19-D978-86E2-229FFFF27C65}"/>
              </a:ext>
            </a:extLst>
          </p:cNvPr>
          <p:cNvPicPr>
            <a:picLocks noGrp="1" noChangeAspect="1"/>
          </p:cNvPicPr>
          <p:nvPr>
            <p:ph idx="1"/>
          </p:nvPr>
        </p:nvPicPr>
        <p:blipFill>
          <a:blip r:embed="rId2"/>
          <a:stretch>
            <a:fillRect/>
          </a:stretch>
        </p:blipFill>
        <p:spPr>
          <a:xfrm>
            <a:off x="548953" y="989046"/>
            <a:ext cx="5943600" cy="2674007"/>
          </a:xfrm>
          <a:prstGeom prst="rect">
            <a:avLst/>
          </a:prstGeom>
        </p:spPr>
      </p:pic>
      <p:pic>
        <p:nvPicPr>
          <p:cNvPr id="5" name="Picture 4" descr="A picture containing text, line, plot, font&#10;&#10;Description automatically generated">
            <a:extLst>
              <a:ext uri="{FF2B5EF4-FFF2-40B4-BE49-F238E27FC236}">
                <a16:creationId xmlns:a16="http://schemas.microsoft.com/office/drawing/2014/main" id="{7134405D-207A-E81C-8EBF-250A2369E613}"/>
              </a:ext>
            </a:extLst>
          </p:cNvPr>
          <p:cNvPicPr>
            <a:picLocks noChangeAspect="1"/>
          </p:cNvPicPr>
          <p:nvPr/>
        </p:nvPicPr>
        <p:blipFill>
          <a:blip r:embed="rId3"/>
          <a:stretch>
            <a:fillRect/>
          </a:stretch>
        </p:blipFill>
        <p:spPr>
          <a:xfrm>
            <a:off x="384305" y="3839054"/>
            <a:ext cx="5943600" cy="2821940"/>
          </a:xfrm>
          <a:prstGeom prst="rect">
            <a:avLst/>
          </a:prstGeom>
        </p:spPr>
      </p:pic>
      <p:sp>
        <p:nvSpPr>
          <p:cNvPr id="8" name="TextBox 7">
            <a:extLst>
              <a:ext uri="{FF2B5EF4-FFF2-40B4-BE49-F238E27FC236}">
                <a16:creationId xmlns:a16="http://schemas.microsoft.com/office/drawing/2014/main" id="{2A50B6D9-B72F-007D-D85C-30947839A708}"/>
              </a:ext>
            </a:extLst>
          </p:cNvPr>
          <p:cNvSpPr txBox="1"/>
          <p:nvPr/>
        </p:nvSpPr>
        <p:spPr>
          <a:xfrm>
            <a:off x="6803569" y="1173377"/>
            <a:ext cx="4254956" cy="240514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visualization represents the highest number of crimes observed each month</a:t>
            </a:r>
            <a:r>
              <a:rPr lang="en-US" dirty="0"/>
              <a:t>.</a:t>
            </a:r>
          </a:p>
          <a:p>
            <a:pPr marL="0" marR="0">
              <a:lnSpc>
                <a:spcPct val="107000"/>
              </a:lnSpc>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23F: Theft from motor vehicle                                                    12B: Simple assault</a:t>
            </a:r>
          </a:p>
          <a:p>
            <a:pPr marL="0" marR="0">
              <a:lnSpc>
                <a:spcPct val="107000"/>
              </a:lnSpc>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290: Destruction, damage, vandalism                             23H: All other larceny</a:t>
            </a:r>
          </a:p>
          <a:p>
            <a:pPr marL="0" marR="0">
              <a:lnSpc>
                <a:spcPct val="107000"/>
              </a:lnSpc>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13C: Intimidation</a:t>
            </a:r>
          </a:p>
          <a:p>
            <a:endParaRPr lang="en-US" dirty="0"/>
          </a:p>
        </p:txBody>
      </p:sp>
      <p:sp>
        <p:nvSpPr>
          <p:cNvPr id="10" name="TextBox 9">
            <a:extLst>
              <a:ext uri="{FF2B5EF4-FFF2-40B4-BE49-F238E27FC236}">
                <a16:creationId xmlns:a16="http://schemas.microsoft.com/office/drawing/2014/main" id="{630DDB9E-69E7-B2CB-B94C-CF4B3DE491DE}"/>
              </a:ext>
            </a:extLst>
          </p:cNvPr>
          <p:cNvSpPr txBox="1"/>
          <p:nvPr/>
        </p:nvSpPr>
        <p:spPr>
          <a:xfrm>
            <a:off x="6803569" y="4207295"/>
            <a:ext cx="4254956" cy="1477328"/>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visualization represents the rolling number of crimes observed each month over the 5 years.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observe sharp drop in the month of December in the year 2022. </a:t>
            </a:r>
          </a:p>
        </p:txBody>
      </p:sp>
    </p:spTree>
    <p:extLst>
      <p:ext uri="{BB962C8B-B14F-4D97-AF65-F5344CB8AC3E}">
        <p14:creationId xmlns:p14="http://schemas.microsoft.com/office/powerpoint/2010/main" val="2357417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FD9-0622-D428-E080-682F86CAFEB2}"/>
              </a:ext>
            </a:extLst>
          </p:cNvPr>
          <p:cNvSpPr>
            <a:spLocks noGrp="1"/>
          </p:cNvSpPr>
          <p:nvPr>
            <p:ph type="title"/>
          </p:nvPr>
        </p:nvSpPr>
        <p:spPr>
          <a:xfrm>
            <a:off x="904875" y="161926"/>
            <a:ext cx="10515600" cy="712786"/>
          </a:xfrm>
        </p:spPr>
        <p:txBody>
          <a:bodyPr>
            <a:normAutofit/>
          </a:bodyPr>
          <a:lstStyle/>
          <a:p>
            <a:pPr algn="ctr"/>
            <a:r>
              <a:rPr lang="en-US" b="1" dirty="0">
                <a:latin typeface="Copperplate Gothic Bold" panose="020E0705020206020404" pitchFamily="34" charset="0"/>
              </a:rPr>
              <a:t>DATA ANALYSIS</a:t>
            </a:r>
          </a:p>
        </p:txBody>
      </p:sp>
      <p:pic>
        <p:nvPicPr>
          <p:cNvPr id="4" name="Content Placeholder 3" descr="Chart, bar chart&#10;&#10;Description automatically generated">
            <a:extLst>
              <a:ext uri="{FF2B5EF4-FFF2-40B4-BE49-F238E27FC236}">
                <a16:creationId xmlns:a16="http://schemas.microsoft.com/office/drawing/2014/main" id="{96F92FF7-951B-B8D5-F5AB-D448DF83042C}"/>
              </a:ext>
            </a:extLst>
          </p:cNvPr>
          <p:cNvPicPr>
            <a:picLocks noGrp="1" noChangeAspect="1"/>
          </p:cNvPicPr>
          <p:nvPr>
            <p:ph idx="1"/>
          </p:nvPr>
        </p:nvPicPr>
        <p:blipFill>
          <a:blip r:embed="rId2"/>
          <a:stretch>
            <a:fillRect/>
          </a:stretch>
        </p:blipFill>
        <p:spPr>
          <a:xfrm>
            <a:off x="529651" y="874713"/>
            <a:ext cx="6423598" cy="2620962"/>
          </a:xfrm>
          <a:prstGeom prst="rect">
            <a:avLst/>
          </a:prstGeom>
        </p:spPr>
      </p:pic>
      <p:pic>
        <p:nvPicPr>
          <p:cNvPr id="5" name="Picture 4" descr="A picture containing text, screenshot, line, plot&#10;&#10;Description automatically generated">
            <a:extLst>
              <a:ext uri="{FF2B5EF4-FFF2-40B4-BE49-F238E27FC236}">
                <a16:creationId xmlns:a16="http://schemas.microsoft.com/office/drawing/2014/main" id="{48E5BC2D-A374-22B9-A425-5651204818DB}"/>
              </a:ext>
            </a:extLst>
          </p:cNvPr>
          <p:cNvPicPr>
            <a:picLocks noChangeAspect="1"/>
          </p:cNvPicPr>
          <p:nvPr/>
        </p:nvPicPr>
        <p:blipFill>
          <a:blip r:embed="rId3"/>
          <a:stretch>
            <a:fillRect/>
          </a:stretch>
        </p:blipFill>
        <p:spPr>
          <a:xfrm>
            <a:off x="572513" y="3743324"/>
            <a:ext cx="6337873" cy="2952750"/>
          </a:xfrm>
          <a:prstGeom prst="rect">
            <a:avLst/>
          </a:prstGeom>
        </p:spPr>
      </p:pic>
      <p:sp>
        <p:nvSpPr>
          <p:cNvPr id="6" name="TextBox 5">
            <a:extLst>
              <a:ext uri="{FF2B5EF4-FFF2-40B4-BE49-F238E27FC236}">
                <a16:creationId xmlns:a16="http://schemas.microsoft.com/office/drawing/2014/main" id="{AF9FA1F9-5382-371C-CC92-D7CAF6F643B3}"/>
              </a:ext>
            </a:extLst>
          </p:cNvPr>
          <p:cNvSpPr txBox="1"/>
          <p:nvPr/>
        </p:nvSpPr>
        <p:spPr>
          <a:xfrm>
            <a:off x="7176074" y="1028700"/>
            <a:ext cx="4486275" cy="2308324"/>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visualization represents the distribution of crime based on hour over the day.</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observe that at midday, we observe the highest number of crimes.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most occurring crime, motor vehicle theft can be said that it is mostly observed at the midday.</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782035F-203D-87DE-21FD-99B802492E9D}"/>
              </a:ext>
            </a:extLst>
          </p:cNvPr>
          <p:cNvSpPr txBox="1"/>
          <p:nvPr/>
        </p:nvSpPr>
        <p:spPr>
          <a:xfrm>
            <a:off x="7429500" y="3952874"/>
            <a:ext cx="4419600" cy="1477328"/>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visualization represents the distribution of crimes over the beats.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beats represent the areas divided by the Houston police department to patrol and monitor the areas.</a:t>
            </a:r>
          </a:p>
        </p:txBody>
      </p:sp>
    </p:spTree>
    <p:extLst>
      <p:ext uri="{BB962C8B-B14F-4D97-AF65-F5344CB8AC3E}">
        <p14:creationId xmlns:p14="http://schemas.microsoft.com/office/powerpoint/2010/main" val="1591511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ABBC0-277A-076A-D4CB-1C691229B0D0}"/>
              </a:ext>
            </a:extLst>
          </p:cNvPr>
          <p:cNvSpPr>
            <a:spLocks noGrp="1"/>
          </p:cNvSpPr>
          <p:nvPr>
            <p:ph type="title"/>
          </p:nvPr>
        </p:nvSpPr>
        <p:spPr>
          <a:xfrm>
            <a:off x="838200" y="79376"/>
            <a:ext cx="10515600" cy="939800"/>
          </a:xfrm>
        </p:spPr>
        <p:txBody>
          <a:bodyPr/>
          <a:lstStyle/>
          <a:p>
            <a:pPr algn="ctr"/>
            <a:r>
              <a:rPr lang="en-US" b="1" dirty="0">
                <a:latin typeface="Copperplate Gothic Bold" panose="020E0705020206020404" pitchFamily="34" charset="0"/>
              </a:rPr>
              <a:t>DATA ANALYSIS</a:t>
            </a:r>
          </a:p>
        </p:txBody>
      </p:sp>
      <p:pic>
        <p:nvPicPr>
          <p:cNvPr id="4" name="Content Placeholder 3" descr="Application&#10;&#10;Description automatically generated with medium confidence">
            <a:extLst>
              <a:ext uri="{FF2B5EF4-FFF2-40B4-BE49-F238E27FC236}">
                <a16:creationId xmlns:a16="http://schemas.microsoft.com/office/drawing/2014/main" id="{2B13CBBF-51E7-20BA-BA91-4B1AC9B61045}"/>
              </a:ext>
            </a:extLst>
          </p:cNvPr>
          <p:cNvPicPr>
            <a:picLocks noGrp="1" noChangeAspect="1"/>
          </p:cNvPicPr>
          <p:nvPr>
            <p:ph idx="1"/>
          </p:nvPr>
        </p:nvPicPr>
        <p:blipFill>
          <a:blip r:embed="rId2"/>
          <a:stretch>
            <a:fillRect/>
          </a:stretch>
        </p:blipFill>
        <p:spPr>
          <a:xfrm>
            <a:off x="257174" y="1019176"/>
            <a:ext cx="11525250" cy="4752974"/>
          </a:xfrm>
          <a:prstGeom prst="rect">
            <a:avLst/>
          </a:prstGeom>
        </p:spPr>
      </p:pic>
      <p:sp>
        <p:nvSpPr>
          <p:cNvPr id="6" name="TextBox 5">
            <a:extLst>
              <a:ext uri="{FF2B5EF4-FFF2-40B4-BE49-F238E27FC236}">
                <a16:creationId xmlns:a16="http://schemas.microsoft.com/office/drawing/2014/main" id="{31876B8A-DAA8-BDFA-48CE-8B904F005DA9}"/>
              </a:ext>
            </a:extLst>
          </p:cNvPr>
          <p:cNvSpPr txBox="1"/>
          <p:nvPr/>
        </p:nvSpPr>
        <p:spPr>
          <a:xfrm>
            <a:off x="500062" y="5972173"/>
            <a:ext cx="11039475"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The above visualization shows the distribution of crime on the premises with residential areas, parking lots and highways observing majority of crimes.</a:t>
            </a:r>
          </a:p>
        </p:txBody>
      </p:sp>
    </p:spTree>
    <p:extLst>
      <p:ext uri="{BB962C8B-B14F-4D97-AF65-F5344CB8AC3E}">
        <p14:creationId xmlns:p14="http://schemas.microsoft.com/office/powerpoint/2010/main" val="3946174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B4737-531C-F3D8-4DF6-105854B01F5D}"/>
              </a:ext>
            </a:extLst>
          </p:cNvPr>
          <p:cNvSpPr>
            <a:spLocks noGrp="1"/>
          </p:cNvSpPr>
          <p:nvPr>
            <p:ph type="title"/>
          </p:nvPr>
        </p:nvSpPr>
        <p:spPr>
          <a:xfrm>
            <a:off x="838200" y="155575"/>
            <a:ext cx="10515600" cy="815975"/>
          </a:xfrm>
        </p:spPr>
        <p:txBody>
          <a:bodyPr/>
          <a:lstStyle/>
          <a:p>
            <a:pPr algn="ctr"/>
            <a:r>
              <a:rPr lang="en-US" b="1" dirty="0">
                <a:latin typeface="Copperplate Gothic Bold" panose="020E0705020206020404" pitchFamily="34" charset="0"/>
              </a:rPr>
              <a:t>CLUSTERING OF DATA</a:t>
            </a:r>
          </a:p>
        </p:txBody>
      </p:sp>
      <p:sp>
        <p:nvSpPr>
          <p:cNvPr id="6" name="Content Placeholder 5">
            <a:extLst>
              <a:ext uri="{FF2B5EF4-FFF2-40B4-BE49-F238E27FC236}">
                <a16:creationId xmlns:a16="http://schemas.microsoft.com/office/drawing/2014/main" id="{3BB8BD61-5338-3CFF-0E1B-0D7F399DBC07}"/>
              </a:ext>
            </a:extLst>
          </p:cNvPr>
          <p:cNvSpPr>
            <a:spLocks noGrp="1"/>
          </p:cNvSpPr>
          <p:nvPr>
            <p:ph idx="1"/>
          </p:nvPr>
        </p:nvSpPr>
        <p:spPr>
          <a:xfrm>
            <a:off x="676275" y="1162049"/>
            <a:ext cx="10677525" cy="5014913"/>
          </a:xfrm>
        </p:spPr>
        <p:txBody>
          <a:bodyPr>
            <a:normAutofit lnSpcReduction="10000"/>
          </a:bodyPr>
          <a:lstStyle/>
          <a:p>
            <a:pPr marL="0" indent="0" algn="just">
              <a:buNone/>
            </a:pPr>
            <a:r>
              <a:rPr lang="en-US" sz="2000" b="1" dirty="0">
                <a:latin typeface="Copperplate Gothic Bold" panose="020E0705020206020404" pitchFamily="34" charset="0"/>
                <a:cs typeface="Times New Roman" panose="02020603050405020304" pitchFamily="18" charset="0"/>
              </a:rPr>
              <a:t>PIVOT TABLE</a:t>
            </a:r>
          </a:p>
          <a:p>
            <a:pPr algn="just"/>
            <a:r>
              <a:rPr lang="en-US" sz="2000" dirty="0">
                <a:latin typeface="Times New Roman" panose="02020603050405020304" pitchFamily="18" charset="0"/>
                <a:cs typeface="Times New Roman" panose="02020603050405020304" pitchFamily="18" charset="0"/>
              </a:rPr>
              <a:t>Pivot tables are a data summarization tool used to quickly summarize and analyze large datasets by creating summary tables that organize and summarize data based on different categories and aggregations.</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b="1" dirty="0">
                <a:latin typeface="Copperplate Gothic Bold" panose="020E0705020206020404" pitchFamily="34" charset="0"/>
                <a:cs typeface="Times New Roman" panose="02020603050405020304" pitchFamily="18" charset="0"/>
              </a:rPr>
              <a:t>AGGLOMERATIVE CLUSTERING</a:t>
            </a:r>
          </a:p>
          <a:p>
            <a:pPr algn="just"/>
            <a:r>
              <a:rPr lang="en-US" sz="2000" b="0" i="0" dirty="0">
                <a:effectLst/>
                <a:latin typeface="Times New Roman" panose="02020603050405020304" pitchFamily="18" charset="0"/>
                <a:cs typeface="Times New Roman" panose="02020603050405020304" pitchFamily="18" charset="0"/>
              </a:rPr>
              <a:t>Agglomerative clustering is a type of hierarchical clustering algorithm used in machine learning and data analysis. </a:t>
            </a:r>
          </a:p>
          <a:p>
            <a:pPr algn="just"/>
            <a:r>
              <a:rPr lang="en-US" sz="2000" b="0" i="0" dirty="0">
                <a:effectLst/>
                <a:latin typeface="Times New Roman" panose="02020603050405020304" pitchFamily="18" charset="0"/>
                <a:cs typeface="Times New Roman" panose="02020603050405020304" pitchFamily="18" charset="0"/>
              </a:rPr>
              <a:t>It is a bottom-up approach where the algorithm starts by treating each observation as a separate cluster, and then successively merges the closest pairs of clusters together based on a specified distance metric.</a:t>
            </a:r>
          </a:p>
          <a:p>
            <a:pPr algn="just"/>
            <a:r>
              <a:rPr lang="en-US" sz="2000" b="0" i="0" dirty="0">
                <a:effectLst/>
                <a:latin typeface="Times New Roman" panose="02020603050405020304" pitchFamily="18" charset="0"/>
                <a:cs typeface="Times New Roman" panose="02020603050405020304" pitchFamily="18" charset="0"/>
              </a:rPr>
              <a:t>In agglomerative clustering, the distance between clusters is determined by a linkage function, which measures the distance between the points in each cluster. </a:t>
            </a:r>
          </a:p>
          <a:p>
            <a:pPr marL="0" indent="0" algn="just">
              <a:buNone/>
            </a:pPr>
            <a:endParaRPr lang="en-US" sz="2000" b="0" i="0" dirty="0">
              <a:effectLst/>
              <a:latin typeface="Times New Roman" panose="02020603050405020304" pitchFamily="18" charset="0"/>
              <a:cs typeface="Times New Roman" panose="02020603050405020304" pitchFamily="18" charset="0"/>
            </a:endParaRPr>
          </a:p>
          <a:p>
            <a:pPr marL="0" indent="0" algn="just">
              <a:buNone/>
            </a:pPr>
            <a:r>
              <a:rPr lang="en-US" sz="2000" b="0" i="0" dirty="0">
                <a:effectLst/>
                <a:latin typeface="Times New Roman" panose="02020603050405020304" pitchFamily="18" charset="0"/>
                <a:cs typeface="Times New Roman" panose="02020603050405020304" pitchFamily="18" charset="0"/>
              </a:rPr>
              <a:t>While agglomerative clustering and pivot tables are used for different purposes, they can be used together to gain insights into complex datasets.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8202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04E65-C2C1-128A-EF46-7B7FF8AF7C3B}"/>
              </a:ext>
            </a:extLst>
          </p:cNvPr>
          <p:cNvSpPr>
            <a:spLocks noGrp="1"/>
          </p:cNvSpPr>
          <p:nvPr>
            <p:ph type="title"/>
          </p:nvPr>
        </p:nvSpPr>
        <p:spPr>
          <a:xfrm>
            <a:off x="838200" y="0"/>
            <a:ext cx="10515600" cy="788391"/>
          </a:xfrm>
        </p:spPr>
        <p:txBody>
          <a:bodyPr/>
          <a:lstStyle/>
          <a:p>
            <a:pPr algn="ctr"/>
            <a:r>
              <a:rPr lang="en-US" b="1" dirty="0">
                <a:latin typeface="Copperplate Gothic Bold" panose="020E0705020206020404" pitchFamily="34" charset="0"/>
              </a:rPr>
              <a:t>CLUSTERING OF DATA</a:t>
            </a:r>
          </a:p>
        </p:txBody>
      </p:sp>
      <p:pic>
        <p:nvPicPr>
          <p:cNvPr id="5" name="Content Placeholder 4">
            <a:extLst>
              <a:ext uri="{FF2B5EF4-FFF2-40B4-BE49-F238E27FC236}">
                <a16:creationId xmlns:a16="http://schemas.microsoft.com/office/drawing/2014/main" id="{03D63265-FCCC-7C64-1B38-16517C7B4BAA}"/>
              </a:ext>
            </a:extLst>
          </p:cNvPr>
          <p:cNvPicPr>
            <a:picLocks noGrp="1" noChangeAspect="1"/>
          </p:cNvPicPr>
          <p:nvPr>
            <p:ph idx="1"/>
          </p:nvPr>
        </p:nvPicPr>
        <p:blipFill>
          <a:blip r:embed="rId2"/>
          <a:stretch>
            <a:fillRect/>
          </a:stretch>
        </p:blipFill>
        <p:spPr>
          <a:xfrm>
            <a:off x="1038225" y="1073004"/>
            <a:ext cx="4724400" cy="3893428"/>
          </a:xfrm>
        </p:spPr>
      </p:pic>
      <p:pic>
        <p:nvPicPr>
          <p:cNvPr id="7" name="Picture 6">
            <a:extLst>
              <a:ext uri="{FF2B5EF4-FFF2-40B4-BE49-F238E27FC236}">
                <a16:creationId xmlns:a16="http://schemas.microsoft.com/office/drawing/2014/main" id="{6FA932C2-8FD0-505C-11AB-1B4C946598EB}"/>
              </a:ext>
            </a:extLst>
          </p:cNvPr>
          <p:cNvPicPr>
            <a:picLocks noChangeAspect="1"/>
          </p:cNvPicPr>
          <p:nvPr/>
        </p:nvPicPr>
        <p:blipFill>
          <a:blip r:embed="rId3"/>
          <a:stretch>
            <a:fillRect/>
          </a:stretch>
        </p:blipFill>
        <p:spPr>
          <a:xfrm>
            <a:off x="6538126" y="788391"/>
            <a:ext cx="5124450" cy="6023141"/>
          </a:xfrm>
          <a:prstGeom prst="rect">
            <a:avLst/>
          </a:prstGeom>
        </p:spPr>
      </p:pic>
      <p:sp>
        <p:nvSpPr>
          <p:cNvPr id="8" name="TextBox 7">
            <a:extLst>
              <a:ext uri="{FF2B5EF4-FFF2-40B4-BE49-F238E27FC236}">
                <a16:creationId xmlns:a16="http://schemas.microsoft.com/office/drawing/2014/main" id="{69619087-D41A-638E-842F-1EF9567BAE12}"/>
              </a:ext>
            </a:extLst>
          </p:cNvPr>
          <p:cNvSpPr txBox="1"/>
          <p:nvPr/>
        </p:nvSpPr>
        <p:spPr>
          <a:xfrm>
            <a:off x="529424" y="5193925"/>
            <a:ext cx="6391275"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From the above visualization, we cannot infer much on the relationship between crimes and the beats.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By considering another parameter “Premise”, we can get a better view of which areas are affected the most.</a:t>
            </a:r>
          </a:p>
        </p:txBody>
      </p:sp>
    </p:spTree>
    <p:extLst>
      <p:ext uri="{BB962C8B-B14F-4D97-AF65-F5344CB8AC3E}">
        <p14:creationId xmlns:p14="http://schemas.microsoft.com/office/powerpoint/2010/main" val="2410526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04E65-C2C1-128A-EF46-7B7FF8AF7C3B}"/>
              </a:ext>
            </a:extLst>
          </p:cNvPr>
          <p:cNvSpPr>
            <a:spLocks noGrp="1"/>
          </p:cNvSpPr>
          <p:nvPr>
            <p:ph type="title"/>
          </p:nvPr>
        </p:nvSpPr>
        <p:spPr>
          <a:xfrm>
            <a:off x="914400" y="160212"/>
            <a:ext cx="10515600" cy="788391"/>
          </a:xfrm>
        </p:spPr>
        <p:txBody>
          <a:bodyPr/>
          <a:lstStyle/>
          <a:p>
            <a:pPr algn="ctr"/>
            <a:r>
              <a:rPr lang="en-US" b="1" dirty="0">
                <a:latin typeface="Copperplate Gothic Bold" panose="020E0705020206020404" pitchFamily="34" charset="0"/>
              </a:rPr>
              <a:t>CLUSTERING OF DATA</a:t>
            </a:r>
          </a:p>
        </p:txBody>
      </p:sp>
      <p:pic>
        <p:nvPicPr>
          <p:cNvPr id="8" name="Content Placeholder 7">
            <a:extLst>
              <a:ext uri="{FF2B5EF4-FFF2-40B4-BE49-F238E27FC236}">
                <a16:creationId xmlns:a16="http://schemas.microsoft.com/office/drawing/2014/main" id="{F682DCAE-6060-27B3-DBEC-10212512B059}"/>
              </a:ext>
            </a:extLst>
          </p:cNvPr>
          <p:cNvPicPr>
            <a:picLocks noGrp="1" noChangeAspect="1"/>
          </p:cNvPicPr>
          <p:nvPr>
            <p:ph idx="1"/>
          </p:nvPr>
        </p:nvPicPr>
        <p:blipFill rotWithShape="1">
          <a:blip r:embed="rId2"/>
          <a:srcRect b="2295"/>
          <a:stretch/>
        </p:blipFill>
        <p:spPr>
          <a:xfrm>
            <a:off x="723900" y="1020008"/>
            <a:ext cx="5737919" cy="5677780"/>
          </a:xfrm>
        </p:spPr>
      </p:pic>
      <p:sp>
        <p:nvSpPr>
          <p:cNvPr id="9" name="TextBox 8">
            <a:extLst>
              <a:ext uri="{FF2B5EF4-FFF2-40B4-BE49-F238E27FC236}">
                <a16:creationId xmlns:a16="http://schemas.microsoft.com/office/drawing/2014/main" id="{D3A62040-453D-59FC-A1B0-50CB6E30E1C8}"/>
              </a:ext>
            </a:extLst>
          </p:cNvPr>
          <p:cNvSpPr txBox="1"/>
          <p:nvPr/>
        </p:nvSpPr>
        <p:spPr>
          <a:xfrm>
            <a:off x="6667500" y="1371600"/>
            <a:ext cx="4695825" cy="4524315"/>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visualization gives a much more detailed  relationship on the premise and the geographic beats</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can infer that the residential areas are the most prone zones, followed by parking lots</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highest type of crime we observed is 23F, “theft from motor vehicles” is prominently in all the beats and majorly impacting Residential places.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Since, our concentration is on transportation network nodes, and the most observed type of crime is 23F, we will focus on parking lots and garage as we can gather location coordinates and visualize clearly.</a:t>
            </a:r>
          </a:p>
        </p:txBody>
      </p:sp>
    </p:spTree>
    <p:extLst>
      <p:ext uri="{BB962C8B-B14F-4D97-AF65-F5344CB8AC3E}">
        <p14:creationId xmlns:p14="http://schemas.microsoft.com/office/powerpoint/2010/main" val="11494767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1054</TotalTime>
  <Words>1279</Words>
  <Application>Microsoft Office PowerPoint</Application>
  <PresentationFormat>Widescreen</PresentationFormat>
  <Paragraphs>105</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Copperplate Gothic Bold</vt:lpstr>
      <vt:lpstr>Times New Roman</vt:lpstr>
      <vt:lpstr>Wingdings</vt:lpstr>
      <vt:lpstr>Office Theme</vt:lpstr>
      <vt:lpstr>CRIME AND TRANSPORTATION NETWORK ANALYSIS</vt:lpstr>
      <vt:lpstr>INTRODUCTION</vt:lpstr>
      <vt:lpstr>DATASET </vt:lpstr>
      <vt:lpstr>DATA ANALYSIS</vt:lpstr>
      <vt:lpstr>DATA ANALYSIS</vt:lpstr>
      <vt:lpstr>DATA ANALYSIS</vt:lpstr>
      <vt:lpstr>CLUSTERING OF DATA</vt:lpstr>
      <vt:lpstr>CLUSTERING OF DATA</vt:lpstr>
      <vt:lpstr>CLUSTERING OF DATA</vt:lpstr>
      <vt:lpstr>TRANSPORTATION NODE ANALYSIS</vt:lpstr>
      <vt:lpstr>GEO SPATIAL ANALYSIS</vt:lpstr>
      <vt:lpstr>GEO SPATIAL ANALYSIS </vt:lpstr>
      <vt:lpstr>MAPPING PARKING LOTS ON THE BEATS</vt:lpstr>
      <vt:lpstr>MAPPING OF CRIME AROUND THE PARKING ZONES</vt:lpstr>
      <vt:lpstr>DETAILED VIEW OF THE CRIME ZONES</vt:lpstr>
      <vt:lpstr>CONCLUSION</vt:lpstr>
      <vt:lpstr>FUTURE SCOPE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AND TRANSPORTATION NETWORK ANALYSIS</dc:title>
  <dc:creator>Choppadandi, Samaikhya S</dc:creator>
  <cp:lastModifiedBy>Choppadandi, Samaikhya S</cp:lastModifiedBy>
  <cp:revision>24</cp:revision>
  <dcterms:created xsi:type="dcterms:W3CDTF">2023-05-11T03:11:07Z</dcterms:created>
  <dcterms:modified xsi:type="dcterms:W3CDTF">2023-05-11T20:45:42Z</dcterms:modified>
</cp:coreProperties>
</file>

<file path=docProps/thumbnail.jpeg>
</file>